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64" r:id="rId4"/>
    <p:sldId id="257" r:id="rId5"/>
    <p:sldId id="263" r:id="rId6"/>
    <p:sldId id="258" r:id="rId7"/>
    <p:sldId id="278" r:id="rId8"/>
    <p:sldId id="276" r:id="rId9"/>
    <p:sldId id="279" r:id="rId10"/>
    <p:sldId id="266" r:id="rId11"/>
    <p:sldId id="267" r:id="rId12"/>
    <p:sldId id="272" r:id="rId13"/>
    <p:sldId id="273" r:id="rId14"/>
    <p:sldId id="274" r:id="rId15"/>
    <p:sldId id="271" r:id="rId16"/>
    <p:sldId id="268" r:id="rId17"/>
    <p:sldId id="281" r:id="rId18"/>
    <p:sldId id="270" r:id="rId19"/>
    <p:sldId id="259" r:id="rId20"/>
    <p:sldId id="280" r:id="rId21"/>
    <p:sldId id="261" r:id="rId22"/>
  </p:sldIdLst>
  <p:sldSz cx="18288000" cy="10287000"/>
  <p:notesSz cx="6858000" cy="9144000"/>
  <p:embeddedFontLst>
    <p:embeddedFont>
      <p:font typeface="Gmarket Sans Bold" panose="020B0600000101010101" charset="-127"/>
      <p:bold r:id="rId23"/>
    </p:embeddedFont>
    <p:embeddedFont>
      <p:font typeface="Gmarket Sans Light" panose="020B0600000101010101" charset="-127"/>
      <p:regular r:id="rId24"/>
    </p:embeddedFont>
    <p:embeddedFont>
      <p:font typeface="Gmarket Sans Medium" panose="020B0600000101010101" charset="-127"/>
      <p:regular r:id="rId25"/>
    </p:embeddedFont>
    <p:embeddedFont>
      <p:font typeface="Noto Sans CJK KR Medium" panose="020B0600000101010101" charset="-127"/>
      <p:bold r:id="rId26"/>
    </p:embeddedFont>
    <p:embeddedFont>
      <p:font typeface="Noto Sans CJK KR Regular" panose="020B0600000101010101" charset="-127"/>
      <p:regular r:id="rId27"/>
    </p:embeddedFont>
    <p:embeddedFont>
      <p:font typeface="Open Sans ExtraBold" panose="020B0906030804020204" pitchFamily="34" charset="0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97F40-24F5-4BE9-9FD0-E7319FBCC482}" v="21" dt="2025-02-03T02:27:14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anjinhwan/Gapi_Project1_PMS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87071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" y="6883400"/>
            <a:ext cx="19050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5880100"/>
            <a:ext cx="17246600" cy="2781300"/>
          </a:xfrm>
          <a:prstGeom prst="rect">
            <a:avLst/>
          </a:prstGeom>
          <a:effectLst>
            <a:outerShdw blurRad="214019" dist="41275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PMS(Project Management System) </a:t>
            </a:r>
          </a:p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웹페이지</a:t>
            </a: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개발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Gmarket Sans Light"/>
              </a:rPr>
              <a:t>2025.01.21 ~ 2025.02.13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4000" y="8877300"/>
            <a:ext cx="288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김동현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김윤진</a:t>
            </a:r>
          </a:p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박규태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최진환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BD80-8E41-9BD4-3454-45FCBDC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40C37-4376-339A-840B-5A77F919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D7FD43D-F139-4861-2E3B-B20C16E3F648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</a:t>
            </a:r>
            <a:r>
              <a:rPr lang="en-US" alt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Usecase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Diagram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4DB8D-E07C-297C-7D9F-BB0CD9935296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AA2A-7D15-8BF5-A7BC-339A1FFA49F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2404B-4276-DA48-A3E3-B9881A3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1638300"/>
            <a:ext cx="12425363" cy="76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0E5-85EA-5623-95E6-65ABC78B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9F9F8-B560-189D-3E1D-A4C1B6AC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5C84CB1-0479-CBD0-9239-53DFA6B8DCE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21C0B-A5F7-CED5-6F49-0288C91933BD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53992-AF7D-A465-207B-E7667CE76773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ECB1D-EA17-3B56-743C-A01418B3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35606"/>
            <a:ext cx="7391400" cy="89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C6E0-DBAC-F594-F361-1E4AFE1A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45E355-9D95-3687-E4AF-A929118A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352721-6894-33FD-5440-3366F3383310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126283-B5CA-C70D-F93F-F8A939A1D4D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C7EC-FF6D-BA34-1BA8-BFDC4D67275A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2168B-E188-F5E7-9A1C-9B5BC1C0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4686"/>
            <a:ext cx="7391400" cy="8939599"/>
          </a:xfrm>
          <a:prstGeom prst="rect">
            <a:avLst/>
          </a:prstGeom>
        </p:spPr>
      </p:pic>
      <p:pic>
        <p:nvPicPr>
          <p:cNvPr id="11" name="그림 10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1F817EE-7362-8F21-088D-17D9F37A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2" y="1228272"/>
            <a:ext cx="7391398" cy="90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9CEC-5BBB-00D5-6C5C-F6C6FBF7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1CB71F-6919-5B6C-D97E-C18238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55BE60-3F9D-199E-2A80-D30791C0A24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4458A7-1D83-A77C-FE74-236AB2C334C9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425F5-5B35-15E3-BA5C-ED516D451E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F811-2368-2D48-A24C-FDBC4A46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733363"/>
            <a:ext cx="12115800" cy="7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E7C6-15EA-A71B-16E0-CF9EAA1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E1FA4-D073-6D1C-F88E-89141F37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1561D1D-269A-C44D-530A-AE553D30B259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Class Diagra</a:t>
            </a:r>
            <a:r>
              <a:rPr lang="en-US" altLang="ko-KR" sz="4100" spc="-100" dirty="0">
                <a:solidFill>
                  <a:srgbClr val="000000"/>
                </a:solidFill>
                <a:ea typeface="Gmarket Sans Light"/>
              </a:rPr>
              <a:t>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F4A247-3B59-DE0F-9B56-9F9207B16A40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7C067-DD1F-5C2C-AC99-AA7CFBEE74D9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FDE4B6-B9D6-BCD5-5159-F3E724077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" y="1397000"/>
            <a:ext cx="18043651" cy="761630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C5F54CA6-EB05-C0AF-488D-0E4667083EC1}"/>
              </a:ext>
            </a:extLst>
          </p:cNvPr>
          <p:cNvSpPr txBox="1"/>
          <p:nvPr/>
        </p:nvSpPr>
        <p:spPr>
          <a:xfrm>
            <a:off x="6781800" y="9127671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/>
              <a:t>https://app.creately.com/d/ouYDFAnryyK/edit</a:t>
            </a:r>
          </a:p>
        </p:txBody>
      </p:sp>
    </p:spTree>
    <p:extLst>
      <p:ext uri="{BB962C8B-B14F-4D97-AF65-F5344CB8AC3E}">
        <p14:creationId xmlns:p14="http://schemas.microsoft.com/office/powerpoint/2010/main" val="20076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20F-6A48-918D-671C-9E39D9DB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27495-FB65-931D-E987-D8776D6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60A4545-9389-20A7-C145-58A2124BEB35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46E72-D2D3-A37D-0A4F-A9F9DDE2E6F5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5905A-CA1E-378C-FB93-128CA31514F4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7370E6-EB6F-C307-C6B3-E38CEC59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F1AC-4B08-2A7A-80A2-EF5ACBD4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099BBFA7-D1B3-0656-3554-ED106534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70" y="1224644"/>
            <a:ext cx="11668860" cy="906235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15C571-D50B-B704-9243-25629B6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07A275-5E4B-80FD-4910-27DB632C5EDF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4AE75C8-14C8-FF30-EF8D-8BDA227EE49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7A02-0246-3FD7-41FA-0B81888BE1E0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EB1CA74-25C0-DE7A-FEF5-8D9A433D6E03}"/>
              </a:ext>
            </a:extLst>
          </p:cNvPr>
          <p:cNvSpPr/>
          <p:nvPr/>
        </p:nvSpPr>
        <p:spPr>
          <a:xfrm>
            <a:off x="184666" y="2543231"/>
            <a:ext cx="3210175" cy="1778000"/>
          </a:xfrm>
          <a:prstGeom prst="wedgeRoundRectCallout">
            <a:avLst>
              <a:gd name="adj1" fmla="val 59896"/>
              <a:gd name="adj2" fmla="val 8943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/>
              <a:t>김철수</a:t>
            </a:r>
            <a:r>
              <a:rPr lang="en-US" altLang="ko-KR" sz="2400" dirty="0"/>
              <a:t>“,</a:t>
            </a:r>
          </a:p>
          <a:p>
            <a:pPr algn="ctr"/>
            <a:r>
              <a:rPr lang="en-US" altLang="ko-KR" sz="2400" dirty="0"/>
              <a:t>"password":"1234"}</a:t>
            </a:r>
            <a:endParaRPr lang="ko-KR" altLang="en-US" sz="2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7A21408-1023-09EF-6C74-27A4DAB24E0C}"/>
              </a:ext>
            </a:extLst>
          </p:cNvPr>
          <p:cNvSpPr/>
          <p:nvPr/>
        </p:nvSpPr>
        <p:spPr>
          <a:xfrm>
            <a:off x="14423275" y="4254500"/>
            <a:ext cx="3864725" cy="1778000"/>
          </a:xfrm>
          <a:prstGeom prst="wedgeRoundRectCallout">
            <a:avLst>
              <a:gd name="adj1" fmla="val -92134"/>
              <a:gd name="adj2" fmla="val 2494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 err="1"/>
              <a:t>게임앱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"startdate":"2025-01-02"}</a:t>
            </a:r>
            <a:endParaRPr lang="ko-KR" altLang="en-US" sz="2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D7A1D66-A3F6-7A9E-7482-774A67216B18}"/>
              </a:ext>
            </a:extLst>
          </p:cNvPr>
          <p:cNvSpPr/>
          <p:nvPr/>
        </p:nvSpPr>
        <p:spPr>
          <a:xfrm>
            <a:off x="12679730" y="7308850"/>
            <a:ext cx="4876800" cy="2501900"/>
          </a:xfrm>
          <a:prstGeom prst="wedgeRoundRectCallout">
            <a:avLst>
              <a:gd name="adj1" fmla="val -105314"/>
              <a:gd name="adj2" fmla="val 1456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{"task":"</a:t>
            </a:r>
            <a:r>
              <a:rPr lang="ko-KR" altLang="en-US" sz="2400" dirty="0"/>
              <a:t>게임 그래픽</a:t>
            </a:r>
            <a:r>
              <a:rPr lang="en-US" altLang="ko-KR" sz="2400" dirty="0"/>
              <a:t>","status":"</a:t>
            </a:r>
            <a:r>
              <a:rPr lang="ko-KR" altLang="en-US" sz="2400" dirty="0"/>
              <a:t>진행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"startdate":"2025-01-05",</a:t>
            </a:r>
          </a:p>
          <a:p>
            <a:pPr algn="ctr"/>
            <a:r>
              <a:rPr lang="en-US" altLang="ko-KR" sz="2400" dirty="0"/>
              <a:t>"enddate":"2025-01-30",</a:t>
            </a:r>
          </a:p>
          <a:p>
            <a:pPr algn="ctr"/>
            <a:r>
              <a:rPr lang="en-US" altLang="ko-KR" sz="2400" dirty="0"/>
              <a:t>"</a:t>
            </a:r>
            <a:r>
              <a:rPr lang="en-US" altLang="ko-KR" sz="2400" dirty="0" err="1"/>
              <a:t>Estimated_SP":"","epic</a:t>
            </a:r>
            <a:r>
              <a:rPr lang="en-US" altLang="ko-KR" sz="2400" dirty="0"/>
              <a:t>":""}</a:t>
            </a:r>
            <a:endParaRPr lang="ko-KR" altLang="en-US" sz="24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1E7FE47-AFDA-2AB2-6013-83983956F7DC}"/>
              </a:ext>
            </a:extLst>
          </p:cNvPr>
          <p:cNvSpPr/>
          <p:nvPr/>
        </p:nvSpPr>
        <p:spPr>
          <a:xfrm>
            <a:off x="2514600" y="562031"/>
            <a:ext cx="7551057" cy="1778000"/>
          </a:xfrm>
          <a:prstGeom prst="wedgeRoundRectCallout">
            <a:avLst>
              <a:gd name="adj1" fmla="val -22948"/>
              <a:gd name="adj2" fmla="val 14331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SELECT JSON_VALUE(JSONSTR, '$.name') AS NAME </a:t>
            </a:r>
          </a:p>
          <a:p>
            <a:pPr algn="ctr"/>
            <a:r>
              <a:rPr lang="en-US" altLang="ko-KR" sz="2400" dirty="0"/>
              <a:t>FROM CLIENT WHERE CUSTOMER_ID = 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5C69-B350-4672-643A-0DF991A5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05250-E28D-86A0-AF65-26945F9F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D98D748-1477-1EAA-5A60-C1004301273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71CEBD5-C1BE-C9F3-62EE-92B85CA47B2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E42C-20DE-6F00-B093-2E8486FF80C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DE1065D1-B240-F4EC-57B2-7B64C6A5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0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E171-4BFA-9943-CF25-9022B07B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BF12D-A2B8-CE1E-418C-893AF1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F38345-94C5-EC5A-462C-50AFC66A1701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06  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UI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정의서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0F511A-AA5E-7E71-D0CB-1A308C444778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01F4-38FA-F5D7-366C-2C35AF74E2A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03E680-1F3F-B36C-308E-F929DD42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760"/>
            <a:ext cx="14955684" cy="8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9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07  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깃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레파</a:t>
            </a:r>
            <a:r>
              <a:rPr 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지토리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&amp;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시연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65700" y="5109029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Light"/>
                <a:hlinkClick r:id="rId3"/>
              </a:rPr>
              <a:t>https://github.com/trumanjinhwan/Gapi_Project1_PMS.git</a:t>
            </a: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66EF7-B0CB-47C0-C330-30FF54FDB161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FB9D-C947-975D-9583-1C93C528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26C7AA-99EE-5BAD-357E-915E8DB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53C59F-E3F7-CEF6-B5D7-84B250F6DD6E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00 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목차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027DE0D-96FB-0C74-C69F-A1A18F76A4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5B150BF-C5B8-739C-4E78-3AEFFC7B3E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78939FB-7507-53B6-05EE-450172157F7A}"/>
              </a:ext>
            </a:extLst>
          </p:cNvPr>
          <p:cNvSpPr/>
          <p:nvPr/>
        </p:nvSpPr>
        <p:spPr>
          <a:xfrm>
            <a:off x="1219200" y="15530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9743E19-4049-3D2D-8933-E996B54241D4}"/>
              </a:ext>
            </a:extLst>
          </p:cNvPr>
          <p:cNvSpPr/>
          <p:nvPr/>
        </p:nvSpPr>
        <p:spPr>
          <a:xfrm>
            <a:off x="2895600" y="15530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목표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6BD9B7D-E961-BB52-8B7E-5BA0F46EAFAF}"/>
              </a:ext>
            </a:extLst>
          </p:cNvPr>
          <p:cNvSpPr/>
          <p:nvPr/>
        </p:nvSpPr>
        <p:spPr>
          <a:xfrm>
            <a:off x="1219200" y="28103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2EA5AA4-CACA-561B-9B29-A2BAEEFFB7DF}"/>
              </a:ext>
            </a:extLst>
          </p:cNvPr>
          <p:cNvSpPr/>
          <p:nvPr/>
        </p:nvSpPr>
        <p:spPr>
          <a:xfrm>
            <a:off x="2895600" y="28103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업무 계획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간트</a:t>
            </a:r>
            <a:r>
              <a:rPr lang="ko-KR" altLang="en-US" sz="3600" dirty="0"/>
              <a:t> 차트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FD837C-91BF-E88E-76A2-D8E748C0B9D8}"/>
              </a:ext>
            </a:extLst>
          </p:cNvPr>
          <p:cNvSpPr/>
          <p:nvPr/>
        </p:nvSpPr>
        <p:spPr>
          <a:xfrm>
            <a:off x="1219200" y="40676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545B34D-676B-F3FD-E144-E5E22918683C}"/>
              </a:ext>
            </a:extLst>
          </p:cNvPr>
          <p:cNvSpPr/>
          <p:nvPr/>
        </p:nvSpPr>
        <p:spPr>
          <a:xfrm>
            <a:off x="2895600" y="40676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팀원 소개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AADF434-BF67-6591-A9DD-2121784250A9}"/>
              </a:ext>
            </a:extLst>
          </p:cNvPr>
          <p:cNvSpPr/>
          <p:nvPr/>
        </p:nvSpPr>
        <p:spPr>
          <a:xfrm>
            <a:off x="1219200" y="6591300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5</a:t>
            </a:r>
            <a:endParaRPr lang="ko-KR" altLang="en-US" sz="36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2ED87C2-4B09-1C24-8AFD-165BE0CA9507}"/>
              </a:ext>
            </a:extLst>
          </p:cNvPr>
          <p:cNvSpPr/>
          <p:nvPr/>
        </p:nvSpPr>
        <p:spPr>
          <a:xfrm>
            <a:off x="2895600" y="6591300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UML &amp; ERD</a:t>
            </a:r>
            <a:endParaRPr lang="ko-KR" altLang="en-US" sz="3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77E4F9D-38D2-DB83-D98F-A252E82C723E}"/>
              </a:ext>
            </a:extLst>
          </p:cNvPr>
          <p:cNvSpPr/>
          <p:nvPr/>
        </p:nvSpPr>
        <p:spPr>
          <a:xfrm>
            <a:off x="1219200" y="78576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6</a:t>
            </a:r>
            <a:endParaRPr lang="ko-KR" altLang="en-US" sz="36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BEADE47-FD10-103C-AA1D-A937B6049AC2}"/>
              </a:ext>
            </a:extLst>
          </p:cNvPr>
          <p:cNvSpPr/>
          <p:nvPr/>
        </p:nvSpPr>
        <p:spPr>
          <a:xfrm>
            <a:off x="2895600" y="78576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UI </a:t>
            </a:r>
            <a:r>
              <a:rPr lang="ko-KR" altLang="en-US" sz="3600" dirty="0"/>
              <a:t>정의서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BF2052F-2FC7-CF41-B08C-146D16DCFA02}"/>
              </a:ext>
            </a:extLst>
          </p:cNvPr>
          <p:cNvSpPr/>
          <p:nvPr/>
        </p:nvSpPr>
        <p:spPr>
          <a:xfrm>
            <a:off x="1219200" y="91149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7</a:t>
            </a:r>
            <a:endParaRPr lang="ko-KR" altLang="en-US" sz="36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19FD50-EE84-BC3F-8773-E22C42799FF5}"/>
              </a:ext>
            </a:extLst>
          </p:cNvPr>
          <p:cNvSpPr/>
          <p:nvPr/>
        </p:nvSpPr>
        <p:spPr>
          <a:xfrm>
            <a:off x="2895600" y="91149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깃 </a:t>
            </a:r>
            <a:r>
              <a:rPr lang="ko-KR" altLang="en-US" sz="3600" dirty="0" err="1"/>
              <a:t>레포지토리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시연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A130384-D18B-CD98-FDAE-4B9E2B046701}"/>
              </a:ext>
            </a:extLst>
          </p:cNvPr>
          <p:cNvSpPr/>
          <p:nvPr/>
        </p:nvSpPr>
        <p:spPr>
          <a:xfrm>
            <a:off x="1219200" y="53249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F66A4F-F806-EDC0-A0DB-EE65A136C18C}"/>
              </a:ext>
            </a:extLst>
          </p:cNvPr>
          <p:cNvSpPr/>
          <p:nvPr/>
        </p:nvSpPr>
        <p:spPr>
          <a:xfrm>
            <a:off x="2895600" y="53249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4895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7ABBB-2935-CC30-46DC-6487A87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3B6B14-68EB-5471-44C7-5CAA7FE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20B2C4-792D-6EF9-57E4-94A0D47A10DC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Q&amp;A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D6662F-381F-3EB4-E15F-3E7CECEEA708}"/>
              </a:ext>
            </a:extLst>
          </p:cNvPr>
          <p:cNvSpPr txBox="1"/>
          <p:nvPr/>
        </p:nvSpPr>
        <p:spPr>
          <a:xfrm>
            <a:off x="5791200" y="4076700"/>
            <a:ext cx="8077200" cy="2922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900" b="1" i="0" u="none" strike="noStrike" dirty="0">
                <a:solidFill>
                  <a:srgbClr val="000000"/>
                </a:solidFill>
                <a:latin typeface="Gmarket Sans Light"/>
              </a:rPr>
              <a:t>Q&amp;A</a:t>
            </a:r>
            <a:endParaRPr lang="en-US" sz="28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27AD76-232A-CD4E-AD5B-D75A3CE98BA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D199A-A726-9491-03DE-789B692FDF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53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5283200"/>
            <a:ext cx="457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340100" y="596900"/>
            <a:ext cx="10337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638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3517900"/>
            <a:ext cx="7277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Chill</a:t>
            </a:r>
            <a:r>
              <a:rPr lang="ko-KR" sz="4100" b="0" i="0" u="none" strike="noStrike" spc="-100">
                <a:solidFill>
                  <a:srgbClr val="FFFFFF"/>
                </a:solidFill>
                <a:ea typeface="Gmarket Sans Medium"/>
              </a:rPr>
              <a:t>전팔기</a:t>
            </a: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1100" y="5130800"/>
            <a:ext cx="7950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여러분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모두의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프로젝트를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응원합니다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977900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발표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들어주셔서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01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</a:rPr>
              <a:t>프로젝트 목표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000" dirty="0">
              <a:solidFill>
                <a:srgbClr val="000000"/>
              </a:solidFill>
              <a:latin typeface="Gmarket Sans Light"/>
            </a:endParaRPr>
          </a:p>
          <a:p>
            <a:pPr lvl="0" algn="ctr">
              <a:lnSpc>
                <a:spcPct val="996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67D3B-AFF9-4112-BC48-19CDFCD464F2}"/>
              </a:ext>
            </a:extLst>
          </p:cNvPr>
          <p:cNvSpPr txBox="1"/>
          <p:nvPr/>
        </p:nvSpPr>
        <p:spPr>
          <a:xfrm>
            <a:off x="1651000" y="9182100"/>
            <a:ext cx="1470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누구나 쉽고 빠르게 프로젝트를 계획하고 실시간 일정 관리를 통해 팀원 간 협업을 극대화하는 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를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개발한다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.</a:t>
            </a:r>
            <a:endParaRPr lang="en-US" sz="20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26" name="Picture 2" descr="Project Management System Overview: Features &amp; Benefits">
            <a:extLst>
              <a:ext uri="{FF2B5EF4-FFF2-40B4-BE49-F238E27FC236}">
                <a16:creationId xmlns:a16="http://schemas.microsoft.com/office/drawing/2014/main" id="{AA34DC04-5E22-4AFA-9B9A-B81A5E0F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14500"/>
            <a:ext cx="10287000" cy="56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4D355-5DEF-4EE1-9947-3081A1389AE5}"/>
              </a:ext>
            </a:extLst>
          </p:cNvPr>
          <p:cNvSpPr txBox="1"/>
          <p:nvPr/>
        </p:nvSpPr>
        <p:spPr>
          <a:xfrm>
            <a:off x="1600200" y="8379519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진행 현황과 성과물의 체계적인 관리 뿐만 아니라 시스템화를 통한 프로젝트 관리의 용이성을 확보하여 업무 생산성을 향상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FD0B-C33C-8B95-3FF1-C65F020A4E6D}"/>
              </a:ext>
            </a:extLst>
          </p:cNvPr>
          <p:cNvSpPr txBox="1"/>
          <p:nvPr/>
        </p:nvSpPr>
        <p:spPr>
          <a:xfrm>
            <a:off x="1600200" y="7534944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GAPI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이름이 </a:t>
            </a:r>
            <a:r>
              <a:rPr lang="en-US" altLang="ko-KR" b="1" dirty="0"/>
              <a:t>GAPI(</a:t>
            </a:r>
            <a:r>
              <a:rPr lang="ko-KR" altLang="en-US" b="1" dirty="0"/>
              <a:t>계피</a:t>
            </a:r>
            <a:r>
              <a:rPr lang="en-US" altLang="ko-KR" b="1" dirty="0"/>
              <a:t>)</a:t>
            </a:r>
            <a:r>
              <a:rPr lang="ko-KR" altLang="en-US" b="1" dirty="0"/>
              <a:t>인 이유는 개발자와</a:t>
            </a:r>
            <a:r>
              <a:rPr lang="en-US" altLang="ko-KR" b="1" dirty="0"/>
              <a:t> PMS</a:t>
            </a:r>
            <a:r>
              <a:rPr lang="ko-KR" altLang="en-US" b="1" dirty="0"/>
              <a:t>의 앞 글자를 따와서 만들었습니다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02 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계획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336800"/>
            <a:ext cx="26289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336800"/>
            <a:ext cx="53594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552700"/>
            <a:ext cx="18415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311400"/>
            <a:ext cx="3200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2311400"/>
            <a:ext cx="3873500" cy="105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987800"/>
            <a:ext cx="26289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987800"/>
            <a:ext cx="5359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4203700"/>
            <a:ext cx="18923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962400"/>
            <a:ext cx="32004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962400"/>
            <a:ext cx="38735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638800"/>
            <a:ext cx="26289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5638800"/>
            <a:ext cx="5359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854700"/>
            <a:ext cx="18923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5613400"/>
            <a:ext cx="32004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5613400"/>
            <a:ext cx="3873500" cy="105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7289800"/>
            <a:ext cx="26289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7289800"/>
            <a:ext cx="53594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7467600"/>
            <a:ext cx="2159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7264400"/>
            <a:ext cx="3200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7264400"/>
            <a:ext cx="38735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940800"/>
            <a:ext cx="2628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8940800"/>
            <a:ext cx="5359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9156700"/>
            <a:ext cx="21971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8928100"/>
            <a:ext cx="3200400" cy="105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8928100"/>
            <a:ext cx="3873500" cy="105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669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단계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1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내용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6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기간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9700" y="1574800"/>
            <a:ext cx="129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담당자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2501900"/>
            <a:ext cx="5143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0" y="4152900"/>
            <a:ext cx="51816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5803900"/>
            <a:ext cx="60198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0" y="7467600"/>
            <a:ext cx="5511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0300" y="9131300"/>
            <a:ext cx="5829300" cy="939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3500" y="4152900"/>
            <a:ext cx="5727700" cy="927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5803900"/>
            <a:ext cx="1638300" cy="927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31900" y="7480300"/>
            <a:ext cx="2146300" cy="927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2501900"/>
            <a:ext cx="3848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600" y="2489200"/>
            <a:ext cx="3644900" cy="92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7200" y="4152900"/>
            <a:ext cx="34798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5651500"/>
            <a:ext cx="3479800" cy="1181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8000" y="7467600"/>
            <a:ext cx="3454400" cy="927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0" y="9067800"/>
            <a:ext cx="3454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0" y="7747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3D5752"/>
                </a:solidFill>
                <a:latin typeface="Open Sans ExtraBold"/>
              </a:rPr>
              <a:t>GANTT  CHART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34765"/>
              </p:ext>
            </p:extLst>
          </p:nvPr>
        </p:nvGraphicFramePr>
        <p:xfrm>
          <a:off x="240159" y="1945409"/>
          <a:ext cx="17983191" cy="7289800"/>
        </p:xfrm>
        <a:graphic>
          <a:graphicData uri="http://schemas.openxmlformats.org/drawingml/2006/table">
            <a:tbl>
              <a:tblPr/>
              <a:tblGrid>
                <a:gridCol w="460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68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087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73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056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4495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523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u="none" dirty="0" err="1"/>
                        <a:t>Gapi_PMS</a:t>
                      </a:r>
                      <a:r>
                        <a:rPr lang="en-US" sz="1800" b="1" u="none" dirty="0"/>
                        <a:t> Project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요구사항 분석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기능 정의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1" dirty="0"/>
                        <a:t>UML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UI/UX</a:t>
                      </a:r>
                      <a:r>
                        <a:rPr lang="ko-KR" altLang="en-US" sz="1600" b="1" dirty="0"/>
                        <a:t> 정의서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DB  </a:t>
                      </a:r>
                      <a:r>
                        <a:rPr lang="ko-KR" altLang="en-US" sz="1600" b="1" dirty="0"/>
                        <a:t>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시스템 </a:t>
                      </a:r>
                      <a:r>
                        <a:rPr lang="ko-KR" altLang="en-US" sz="1600" b="1" dirty="0" err="1"/>
                        <a:t>아키텍쳐</a:t>
                      </a:r>
                      <a:r>
                        <a:rPr lang="ko-KR" altLang="en-US" sz="1600" b="1" dirty="0"/>
                        <a:t> 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프론트엔드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테스트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서버 배포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모니터링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유지보수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13.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14.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15.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84"/>
            <a:ext cx="18288000" cy="210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8559800"/>
            <a:ext cx="4711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712200"/>
            <a:ext cx="2413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BBCECB"/>
              </a:solidFill>
              <a:latin typeface="Noto Sans CJK KR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BA60CE0-F7F2-470D-B5D6-53D206FA0C40}"/>
              </a:ext>
            </a:extLst>
          </p:cNvPr>
          <p:cNvSpPr txBox="1"/>
          <p:nvPr/>
        </p:nvSpPr>
        <p:spPr>
          <a:xfrm>
            <a:off x="10160000" y="8731250"/>
            <a:ext cx="267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070B25-E660-D488-D282-0D438CBE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81300"/>
            <a:ext cx="15233824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B6B7-C676-CFCC-A2A0-F482800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0F302-7DF0-BC53-82BB-84DD045C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6A329D-7C89-821A-264D-CE07AA1AC67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: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각자 맡은 역할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89842B-8904-9BCF-CD29-9A615015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8" y="1866900"/>
            <a:ext cx="17564124" cy="76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5F41-4A39-D198-D538-25FEB27B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FB7CD1-FD1E-40D3-D3CC-7EAD0EC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764CC41-37BA-F6F1-13D6-6D445BEF74AA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9D1C52-9867-C9F7-241E-5D901CB1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87" y="1638300"/>
            <a:ext cx="13625625" cy="81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A2DB-ED08-FC69-5A31-B8D4E70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30C4F-AEF3-4036-9BF6-A596D7FB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DD4023B-DCE8-698A-ED21-9FF2704F16D7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: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버전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7FBA-5C28-DAAE-E152-621D77AA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05" y="1928586"/>
            <a:ext cx="1449759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393</Words>
  <Application>Microsoft Office PowerPoint</Application>
  <PresentationFormat>사용자 지정</PresentationFormat>
  <Paragraphs>119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Noto Sans CJK KR Regular</vt:lpstr>
      <vt:lpstr>Calibri</vt:lpstr>
      <vt:lpstr>Gmarket Sans Medium</vt:lpstr>
      <vt:lpstr>Gmarket Sans Bold</vt:lpstr>
      <vt:lpstr>Open Sans ExtraBold</vt:lpstr>
      <vt:lpstr>Noto Sans CJK KR Medium</vt:lpstr>
      <vt:lpstr>Gmarket Sans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박규태</dc:creator>
  <cp:lastModifiedBy>규태 박</cp:lastModifiedBy>
  <cp:revision>36</cp:revision>
  <dcterms:created xsi:type="dcterms:W3CDTF">2006-08-16T00:00:00Z</dcterms:created>
  <dcterms:modified xsi:type="dcterms:W3CDTF">2025-02-07T01:15:36Z</dcterms:modified>
</cp:coreProperties>
</file>